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23" r:id="rId2"/>
    <p:sldId id="325" r:id="rId3"/>
    <p:sldId id="326" r:id="rId4"/>
    <p:sldId id="327" r:id="rId5"/>
    <p:sldId id="328" r:id="rId6"/>
    <p:sldId id="329" r:id="rId7"/>
    <p:sldId id="332" r:id="rId8"/>
    <p:sldId id="333" r:id="rId9"/>
    <p:sldId id="334" r:id="rId10"/>
    <p:sldId id="346" r:id="rId11"/>
    <p:sldId id="335" r:id="rId12"/>
    <p:sldId id="330" r:id="rId13"/>
    <p:sldId id="331" r:id="rId14"/>
    <p:sldId id="336" r:id="rId15"/>
    <p:sldId id="337" r:id="rId16"/>
    <p:sldId id="347" r:id="rId17"/>
    <p:sldId id="348" r:id="rId18"/>
    <p:sldId id="35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40" r:id="rId28"/>
    <p:sldId id="339" r:id="rId29"/>
    <p:sldId id="358" r:id="rId30"/>
    <p:sldId id="341" r:id="rId31"/>
    <p:sldId id="342" r:id="rId32"/>
    <p:sldId id="345" r:id="rId33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RENDIZ" initials="A" lastIdx="8" clrIdx="0">
    <p:extLst>
      <p:ext uri="{19B8F6BF-5375-455C-9EA6-DF929625EA0E}">
        <p15:presenceInfo xmlns:p15="http://schemas.microsoft.com/office/powerpoint/2012/main" userId="APREND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008080"/>
    <a:srgbClr val="009999"/>
    <a:srgbClr val="FFCC00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22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6F59-F491-432E-AAC2-525FD536E29E}" type="datetimeFigureOut">
              <a:rPr lang="es-CO" smtClean="0"/>
              <a:t>19/09/2019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A4659-2AB4-4784-9E2B-D4B6C20C60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013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t>19/09/2019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2187645" y="91321"/>
            <a:ext cx="5664870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US" dirty="0">
                <a:solidFill>
                  <a:srgbClr val="0099A5"/>
                </a:solidFill>
                <a:latin typeface="Arial Rounded MT Bold" panose="020F0704030504030204" pitchFamily="34" charset="0"/>
              </a:rPr>
              <a:t>Dana’s</a:t>
            </a:r>
            <a:endParaRPr lang="es-CO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187180" y="1181710"/>
            <a:ext cx="3138503" cy="21362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US" sz="1800" dirty="0" err="1">
                <a:solidFill>
                  <a:schemeClr val="accent6">
                    <a:lumMod val="75000"/>
                  </a:schemeClr>
                </a:solidFill>
              </a:rPr>
              <a:t>Stiven</a:t>
            </a:r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 Melo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Luis Anderson Tique
Cristian Africano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Gefrey Muñoz Torres</a:t>
            </a:r>
          </a:p>
          <a:p>
            <a:r>
              <a:rPr lang="es-US" sz="1800" dirty="0">
                <a:solidFill>
                  <a:schemeClr val="accent6">
                    <a:lumMod val="75000"/>
                  </a:schemeClr>
                </a:solidFill>
              </a:rPr>
              <a:t>Camilo Alejandro Pérez Niño </a:t>
            </a:r>
          </a:p>
          <a:p>
            <a:pPr algn="l" defTabSz="288000"/>
            <a:endParaRPr lang="es-CO" sz="4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52E7AB-BEA3-405F-B717-F7DE585F36EA}"/>
              </a:ext>
            </a:extLst>
          </p:cNvPr>
          <p:cNvSpPr txBox="1"/>
          <p:nvPr/>
        </p:nvSpPr>
        <p:spPr>
          <a:xfrm>
            <a:off x="187180" y="191105"/>
            <a:ext cx="2807721" cy="516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6600" b="1" dirty="0">
                <a:solidFill>
                  <a:srgbClr val="0099A5"/>
                </a:solidFill>
                <a:latin typeface="Arial Rounded MT Bold" panose="020F0704030504030204" pitchFamily="34" charset="0"/>
              </a:rPr>
              <a:t>SIGI</a:t>
            </a:r>
            <a:endParaRPr lang="es-CO" sz="8000" b="1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CC3E16-F8A0-4F1C-ACDE-E69F746A2D7F}"/>
              </a:ext>
            </a:extLst>
          </p:cNvPr>
          <p:cNvSpPr txBox="1"/>
          <p:nvPr/>
        </p:nvSpPr>
        <p:spPr>
          <a:xfrm>
            <a:off x="0" y="861263"/>
            <a:ext cx="6798365" cy="3204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  <a:latin typeface="Arial Rounded MT Bold" panose="020F0704030504030204" pitchFamily="34" charset="0"/>
              </a:rPr>
              <a:t>(Sistema de información para gestionar inventarios)</a:t>
            </a:r>
            <a:endParaRPr lang="es-CO" sz="2000" dirty="0">
              <a:solidFill>
                <a:srgbClr val="0099A5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96968" y="2630052"/>
            <a:ext cx="62983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datos de los clientes quiere almacenar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clasifica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fijos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089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277ECA-A349-440C-8403-D7F8BD81BA18}"/>
              </a:ext>
            </a:extLst>
          </p:cNvPr>
          <p:cNvSpPr txBox="1"/>
          <p:nvPr/>
        </p:nvSpPr>
        <p:spPr>
          <a:xfrm>
            <a:off x="105507" y="239150"/>
            <a:ext cx="8932985" cy="7033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Contabilidad, registros de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EF628-297C-41DE-8B75-BD9B9F72A7D2}"/>
              </a:ext>
            </a:extLst>
          </p:cNvPr>
          <p:cNvSpPr txBox="1"/>
          <p:nvPr/>
        </p:nvSpPr>
        <p:spPr>
          <a:xfrm>
            <a:off x="105507" y="942535"/>
            <a:ext cx="5978770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materiales y ventas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Picture 2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402A5045-7E05-4F27-ABE1-89115FAA6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11365">
            <a:off x="514241" y="3488707"/>
            <a:ext cx="3589747" cy="284565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22" descr="Imagen que contiene texto, crucigrama, recibo&#10;&#10;Descripción generada con confianza muy alta">
            <a:extLst>
              <a:ext uri="{FF2B5EF4-FFF2-40B4-BE49-F238E27FC236}">
                <a16:creationId xmlns:a16="http://schemas.microsoft.com/office/drawing/2014/main" id="{DAF02557-1DD4-419C-ABCC-0E876A0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694536">
            <a:off x="5346254" y="3163596"/>
            <a:ext cx="2915306" cy="3495874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810233-E7D5-4385-81D3-07725CA34C11}"/>
              </a:ext>
            </a:extLst>
          </p:cNvPr>
          <p:cNvSpPr txBox="1"/>
          <p:nvPr/>
        </p:nvSpPr>
        <p:spPr>
          <a:xfrm>
            <a:off x="703385" y="2363372"/>
            <a:ext cx="3513602" cy="5627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E02226-C1BB-47A5-8745-EF2443C3191A}"/>
              </a:ext>
            </a:extLst>
          </p:cNvPr>
          <p:cNvSpPr txBox="1"/>
          <p:nvPr/>
        </p:nvSpPr>
        <p:spPr>
          <a:xfrm rot="21355459">
            <a:off x="698364" y="2322388"/>
            <a:ext cx="3221501" cy="57186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Lista de 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157C-AC8B-4EE5-B246-DB49A655F82D}"/>
              </a:ext>
            </a:extLst>
          </p:cNvPr>
          <p:cNvSpPr txBox="1"/>
          <p:nvPr/>
        </p:nvSpPr>
        <p:spPr>
          <a:xfrm rot="449489">
            <a:off x="5874902" y="1960112"/>
            <a:ext cx="2806673" cy="112226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Gastos e ingresos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B4FE26A-F37C-4859-BD79-7905644B98C4}"/>
              </a:ext>
            </a:extLst>
          </p:cNvPr>
          <p:cNvSpPr txBox="1"/>
          <p:nvPr/>
        </p:nvSpPr>
        <p:spPr>
          <a:xfrm>
            <a:off x="154745" y="548640"/>
            <a:ext cx="7512147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CBEA80A-E0A0-4CDC-95A4-1C3F01EED9A7}"/>
              </a:ext>
            </a:extLst>
          </p:cNvPr>
          <p:cNvSpPr txBox="1"/>
          <p:nvPr/>
        </p:nvSpPr>
        <p:spPr>
          <a:xfrm>
            <a:off x="562709" y="232117"/>
            <a:ext cx="5430129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50A488-617A-463E-8049-A27A6FCA3AF2}"/>
              </a:ext>
            </a:extLst>
          </p:cNvPr>
          <p:cNvSpPr txBox="1"/>
          <p:nvPr/>
        </p:nvSpPr>
        <p:spPr>
          <a:xfrm>
            <a:off x="562709" y="1026942"/>
            <a:ext cx="2293034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4400" b="1" dirty="0">
              <a:solidFill>
                <a:schemeClr val="bg2"/>
              </a:solidFill>
            </a:endParaRPr>
          </a:p>
        </p:txBody>
      </p:sp>
      <p:pic>
        <p:nvPicPr>
          <p:cNvPr id="5" name="Picture 26" descr="Imagen que contiene interior, comida, artículos&#10;&#10;Descripción generada con confianza alta">
            <a:extLst>
              <a:ext uri="{FF2B5EF4-FFF2-40B4-BE49-F238E27FC236}">
                <a16:creationId xmlns:a16="http://schemas.microsoft.com/office/drawing/2014/main" id="{7634CC50-C361-4F56-A16B-410E91B0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93994">
            <a:off x="903555" y="3074525"/>
            <a:ext cx="2993229" cy="2793017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20" descr="Imagen que contiene interior, aparato, mesa, suelo&#10;&#10;Descripción generada con confianza alta">
            <a:extLst>
              <a:ext uri="{FF2B5EF4-FFF2-40B4-BE49-F238E27FC236}">
                <a16:creationId xmlns:a16="http://schemas.microsoft.com/office/drawing/2014/main" id="{7C265139-E782-4F58-87BF-BF6623F4D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9043">
            <a:off x="5022409" y="3579651"/>
            <a:ext cx="3144381" cy="2572172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30BF77-8899-43E0-8811-5913F88744E2}"/>
              </a:ext>
            </a:extLst>
          </p:cNvPr>
          <p:cNvSpPr txBox="1"/>
          <p:nvPr/>
        </p:nvSpPr>
        <p:spPr>
          <a:xfrm rot="21032811">
            <a:off x="693178" y="2216280"/>
            <a:ext cx="2924725" cy="37982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Empresa</a:t>
            </a:r>
            <a:endParaRPr lang="es-CO" sz="4400" b="1" dirty="0">
              <a:solidFill>
                <a:srgbClr val="92D05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EF4C94-CDC3-423D-A1CA-60CDB21A4B9A}"/>
              </a:ext>
            </a:extLst>
          </p:cNvPr>
          <p:cNvSpPr txBox="1"/>
          <p:nvPr/>
        </p:nvSpPr>
        <p:spPr>
          <a:xfrm rot="601388">
            <a:off x="5356676" y="2269754"/>
            <a:ext cx="341019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Área de producción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A2C4CEF-BB7B-460A-9022-6A657FF8641F}"/>
              </a:ext>
            </a:extLst>
          </p:cNvPr>
          <p:cNvSpPr/>
          <p:nvPr/>
        </p:nvSpPr>
        <p:spPr>
          <a:xfrm>
            <a:off x="630514" y="137763"/>
            <a:ext cx="52489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Imágenes de la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DBC6994-3803-4C65-B8C5-8F67F58166EA}"/>
              </a:ext>
            </a:extLst>
          </p:cNvPr>
          <p:cNvSpPr/>
          <p:nvPr/>
        </p:nvSpPr>
        <p:spPr>
          <a:xfrm>
            <a:off x="630514" y="858258"/>
            <a:ext cx="221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b="1" dirty="0">
                <a:solidFill>
                  <a:schemeClr val="bg2"/>
                </a:solidFill>
              </a:rPr>
              <a:t>empresa</a:t>
            </a:r>
            <a:endParaRPr lang="es-CO" sz="4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6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Imagen que contiene mesa, interior, abarrotado&#10;&#10;Descripción generada con confianza muy alta">
            <a:extLst>
              <a:ext uri="{FF2B5EF4-FFF2-40B4-BE49-F238E27FC236}">
                <a16:creationId xmlns:a16="http://schemas.microsoft.com/office/drawing/2014/main" id="{47C3C73C-11D9-42CE-9D1D-A33FF781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6782">
            <a:off x="779475" y="3395366"/>
            <a:ext cx="2888945" cy="2654238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18" descr="Imagen que contiene foto, mesa, diferente&#10;&#10;Descripción generada con confianza alta">
            <a:extLst>
              <a:ext uri="{FF2B5EF4-FFF2-40B4-BE49-F238E27FC236}">
                <a16:creationId xmlns:a16="http://schemas.microsoft.com/office/drawing/2014/main" id="{D05EBEE3-AFE1-49FF-A64B-A0264D03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5345">
            <a:off x="5147503" y="3448195"/>
            <a:ext cx="3043194" cy="2753123"/>
          </a:xfrm>
          <a:prstGeom prst="rect">
            <a:avLst/>
          </a:prstGeom>
          <a:ln w="228600" cap="sq" cmpd="thickThin">
            <a:solidFill>
              <a:srgbClr val="009999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10C1144-2697-4A1E-84EB-863DFFEEDB0D}"/>
              </a:ext>
            </a:extLst>
          </p:cNvPr>
          <p:cNvSpPr txBox="1"/>
          <p:nvPr/>
        </p:nvSpPr>
        <p:spPr>
          <a:xfrm rot="463548">
            <a:off x="1013842" y="2054136"/>
            <a:ext cx="3024555" cy="1266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Materiales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B77588-DE2D-4C01-B8EA-543431F0F6E0}"/>
              </a:ext>
            </a:extLst>
          </p:cNvPr>
          <p:cNvSpPr txBox="1"/>
          <p:nvPr/>
        </p:nvSpPr>
        <p:spPr>
          <a:xfrm rot="21301594">
            <a:off x="4841628" y="2342522"/>
            <a:ext cx="4091358" cy="66118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92D05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Rounded MT Bold" panose="020F0704030504030204" pitchFamily="34" charset="0"/>
              </a:rPr>
              <a:t>Publicidad</a:t>
            </a:r>
            <a:endParaRPr lang="es-CO" sz="4400" b="1" dirty="0">
              <a:solidFill>
                <a:srgbClr val="92D050"/>
              </a:solidFill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068F7C7-B9B6-4D7B-A591-A5ACB7338862}"/>
              </a:ext>
            </a:extLst>
          </p:cNvPr>
          <p:cNvSpPr txBox="1"/>
          <p:nvPr/>
        </p:nvSpPr>
        <p:spPr>
          <a:xfrm>
            <a:off x="942433" y="168812"/>
            <a:ext cx="7624792" cy="158855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0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7DD4E59-DEC8-4CCF-9D39-DAF80A4D1975}"/>
              </a:ext>
            </a:extLst>
          </p:cNvPr>
          <p:cNvSpPr txBox="1"/>
          <p:nvPr/>
        </p:nvSpPr>
        <p:spPr>
          <a:xfrm>
            <a:off x="611944" y="267285"/>
            <a:ext cx="3805311" cy="74558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93115D5-ABC7-4FAE-ABF0-8DC8C4127D88}"/>
              </a:ext>
            </a:extLst>
          </p:cNvPr>
          <p:cNvSpPr txBox="1"/>
          <p:nvPr/>
        </p:nvSpPr>
        <p:spPr>
          <a:xfrm>
            <a:off x="611944" y="1012873"/>
            <a:ext cx="3601329" cy="4360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EE997B9-E750-4731-80C7-72B8183A6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98497"/>
              </p:ext>
            </p:extLst>
          </p:nvPr>
        </p:nvGraphicFramePr>
        <p:xfrm>
          <a:off x="224740" y="2194560"/>
          <a:ext cx="8385029" cy="434463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4012802065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797326479"/>
                    </a:ext>
                  </a:extLst>
                </a:gridCol>
              </a:tblGrid>
              <a:tr h="494692">
                <a:tc>
                  <a:txBody>
                    <a:bodyPr/>
                    <a:lstStyle/>
                    <a:p>
                      <a:r>
                        <a:rPr lang="es-ES" dirty="0"/>
                        <a:t>No. de requisitos funcionales</a:t>
                      </a:r>
                      <a:endParaRPr lang="es-CO" dirty="0">
                        <a:latin typeface="Arial Rounded MT Bold" panose="020F07040305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235625"/>
                  </a:ext>
                </a:extLst>
              </a:tr>
              <a:tr h="569770">
                <a:tc>
                  <a:txBody>
                    <a:bodyPr/>
                    <a:lstStyle/>
                    <a:p>
                      <a:r>
                        <a:rPr lang="es-ES" sz="1800" dirty="0"/>
                        <a:t>RF001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permitirá al usuario registrarse e ingresar 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328526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pedidos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219235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El sistema </a:t>
                      </a:r>
                      <a:r>
                        <a:rPr lang="es-ES" sz="1800" dirty="0" err="1"/>
                        <a:t>permitira</a:t>
                      </a:r>
                      <a:r>
                        <a:rPr lang="es-ES" sz="1800" dirty="0"/>
                        <a:t> las solicitudes de reclamos y devoluciones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9475443"/>
                  </a:ext>
                </a:extLst>
              </a:tr>
              <a:tr h="588813">
                <a:tc>
                  <a:txBody>
                    <a:bodyPr/>
                    <a:lstStyle/>
                    <a:p>
                      <a:r>
                        <a:rPr lang="es-ES" sz="1800" dirty="0"/>
                        <a:t>RF004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dirty="0"/>
                        <a:t>El sistema permitirá registrar lo gastos e ingresos de la empresa</a:t>
                      </a:r>
                      <a:endParaRPr lang="es-CO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267036"/>
                  </a:ext>
                </a:extLst>
              </a:tr>
              <a:tr h="700814">
                <a:tc>
                  <a:txBody>
                    <a:bodyPr/>
                    <a:lstStyle/>
                    <a:p>
                      <a:r>
                        <a:rPr lang="es-ES" sz="1800" dirty="0"/>
                        <a:t>RF005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91319"/>
                  </a:ext>
                </a:extLst>
              </a:tr>
              <a:tr h="350809">
                <a:tc>
                  <a:txBody>
                    <a:bodyPr/>
                    <a:lstStyle/>
                    <a:p>
                      <a:r>
                        <a:rPr lang="es-ES" sz="1800" dirty="0"/>
                        <a:t>RF006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2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98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8960CF-CAAB-4926-BD7F-4B7E28F2C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42735"/>
              </p:ext>
            </p:extLst>
          </p:nvPr>
        </p:nvGraphicFramePr>
        <p:xfrm>
          <a:off x="548640" y="2205453"/>
          <a:ext cx="7800340" cy="445878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36340">
                  <a:extLst>
                    <a:ext uri="{9D8B030D-6E8A-4147-A177-3AD203B41FA5}">
                      <a16:colId xmlns:a16="http://schemas.microsoft.com/office/drawing/2014/main" val="21599029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9924564"/>
                    </a:ext>
                  </a:extLst>
                </a:gridCol>
              </a:tblGrid>
              <a:tr h="435429">
                <a:tc>
                  <a:txBody>
                    <a:bodyPr/>
                    <a:lstStyle/>
                    <a:p>
                      <a:r>
                        <a:rPr lang="es-ES" dirty="0"/>
                        <a:t>No de requisitos  no funcionales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Descripción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9658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RNF001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Toda funcionalidad del sistema y transacción de negocio debe responder al usuario en menos de 3 segundos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6435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RNF002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contar con un modulo de ayuda dentro del sistema de información para guiar al usuario.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580105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tener disponibilidad para trabajar  24/7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203937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RFN004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tendrá una protección de datos de los usuarios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729698"/>
                  </a:ext>
                </a:extLst>
              </a:tr>
              <a:tr h="432727">
                <a:tc>
                  <a:txBody>
                    <a:bodyPr/>
                    <a:lstStyle/>
                    <a:p>
                      <a:r>
                        <a:rPr lang="es-ES" sz="1800" dirty="0"/>
                        <a:t>RNF005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debe permitir visualizarse y funcionar correctamente en todos los navegadores.</a:t>
                      </a:r>
                      <a:endParaRPr lang="es-CO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042496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5B1498DA-2F10-43B6-BA09-433DCA1821F5}"/>
              </a:ext>
            </a:extLst>
          </p:cNvPr>
          <p:cNvSpPr txBox="1"/>
          <p:nvPr/>
        </p:nvSpPr>
        <p:spPr>
          <a:xfrm>
            <a:off x="548640" y="302456"/>
            <a:ext cx="4979963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Requisitos</a:t>
            </a:r>
            <a:endParaRPr lang="es-CO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E3E296-5AB2-4F6A-ADA2-F926D272EE04}"/>
              </a:ext>
            </a:extLst>
          </p:cNvPr>
          <p:cNvSpPr txBox="1"/>
          <p:nvPr/>
        </p:nvSpPr>
        <p:spPr>
          <a:xfrm>
            <a:off x="548640" y="902262"/>
            <a:ext cx="4276578" cy="43609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  <a:endParaRPr lang="es-CO" sz="4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22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65471" y="678426"/>
            <a:ext cx="8377084" cy="76691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68711" y="457200"/>
            <a:ext cx="8878529" cy="95864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IEE-830 Funcionales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468702"/>
              </p:ext>
            </p:extLst>
          </p:nvPr>
        </p:nvGraphicFramePr>
        <p:xfrm>
          <a:off x="667975" y="208373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6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Verificación de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Los usuarios deberán ingresar para poder observar el sistema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53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podrá ser consultado por cualquier usuario que esté registrado.  El registro debe contar con Nombre, Apellido, E-mail,  Usuario y </a:t>
                      </a:r>
                      <a:r>
                        <a:rPr lang="es-ES_tradnl" sz="1800" dirty="0" err="1">
                          <a:effectLst/>
                        </a:rPr>
                        <a:t>Password</a:t>
                      </a:r>
                      <a:r>
                        <a:rPr lang="es-ES_tradnl" sz="1800" dirty="0">
                          <a:effectLst/>
                        </a:rPr>
                        <a:t>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926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  <a:p>
                      <a:pPr marL="457200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 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6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5073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259736"/>
              </p:ext>
            </p:extLst>
          </p:nvPr>
        </p:nvGraphicFramePr>
        <p:xfrm>
          <a:off x="432000" y="2290276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Registro de pedidos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2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El sistema permitirá que el usuario pueda generar un pedido siempre y cuando este registrado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4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debe notificar los pedidos que se han solicitado.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6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8451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6677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2E3CCF4-44BE-4B48-AE5D-E59035F4A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855426"/>
              </p:ext>
            </p:extLst>
          </p:nvPr>
        </p:nvGraphicFramePr>
        <p:xfrm>
          <a:off x="432000" y="2236442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3264876038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24694971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4505491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Reclamos y devoluciones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3337215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Se podrán realizar solicitudes de los reclamos y devoluciones de algún producto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8595767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El sistema realizara las solicitudes de reclamos y devoluciones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6573397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3676959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786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7329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082322"/>
              </p:ext>
            </p:extLst>
          </p:nvPr>
        </p:nvGraphicFramePr>
        <p:xfrm>
          <a:off x="432000" y="2346701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Consultar gastos e ingresos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2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ingresar los gastos e ingresos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61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ingrese y revise cuanto a gastado en materiales y los ingresos que ha tenido la empresa.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42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450215" algn="l"/>
                        </a:tabLst>
                      </a:pPr>
                      <a:r>
                        <a:rPr lang="es-ES_tradnl" sz="1800" dirty="0">
                          <a:effectLst/>
                        </a:rPr>
                        <a:t>RNF005</a:t>
                      </a:r>
                      <a:endParaRPr lang="es-CO" sz="18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6137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Prioridad del requerimiento: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767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58270" y="170587"/>
            <a:ext cx="6237951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Planteamiento del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74037" y="565070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problema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523575">
            <a:off x="550463" y="2281944"/>
            <a:ext cx="1973249" cy="27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764FCDD-27B8-4B3E-9DBA-FC11CE6FA786}"/>
              </a:ext>
            </a:extLst>
          </p:cNvPr>
          <p:cNvSpPr txBox="1"/>
          <p:nvPr/>
        </p:nvSpPr>
        <p:spPr>
          <a:xfrm>
            <a:off x="2694178" y="3835021"/>
            <a:ext cx="5503295" cy="99946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Dana´S es una  empresa dedicada a la fabricación, comercialización y distribución  de lencería para el hogar principalmente en la línea de bebes con exclusivos diseños, su principal  problema es en la compra de materiales para realizar los productos y esto afecta el tiempo de elaboración en cada uno de sus productos así disminuyendo sus ventas.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¿Como un aplicativo web haría mas eficiente la gestión e información de los inventario</a:t>
            </a:r>
            <a:endParaRPr lang="es-CO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 descr="Resultado de imagen para signo de pregunta">
            <a:extLst>
              <a:ext uri="{FF2B5EF4-FFF2-40B4-BE49-F238E27FC236}">
                <a16:creationId xmlns:a16="http://schemas.microsoft.com/office/drawing/2014/main" id="{46EECF63-227A-4286-BFB7-009B1F1BC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999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0963">
            <a:off x="921804" y="5004894"/>
            <a:ext cx="1033316" cy="15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2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228322"/>
              </p:ext>
            </p:extLst>
          </p:nvPr>
        </p:nvGraphicFramePr>
        <p:xfrm>
          <a:off x="432000" y="2358673"/>
          <a:ext cx="8280000" cy="4319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Identificación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Consulta de inventario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la empresa pueda registrar los materiales</a:t>
                      </a:r>
                      <a:endParaRPr lang="es-CO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En este sistema se podrá registrar que tipo de materiales , ejemplo: madera, tela, algodón entre otras.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99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RFN003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000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086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592233"/>
              </p:ext>
            </p:extLst>
          </p:nvPr>
        </p:nvGraphicFramePr>
        <p:xfrm>
          <a:off x="432000" y="2373205"/>
          <a:ext cx="8280000" cy="4320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RF6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Revisión del catálogo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5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En este catálogo se podrán dar a conocer los productos de la empresa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8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>
                          <a:effectLst/>
                        </a:rPr>
                        <a:t>El sistema permitirá que el usuario pueda visualizar el catálogo y mirar los productos que tiene disponible la empresa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2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Requerimiento NO funcional: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RNF004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RNF006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803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7834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32000" y="324465"/>
            <a:ext cx="8893277" cy="115037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CO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 Funcionales</a:t>
            </a: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893749"/>
              </p:ext>
            </p:extLst>
          </p:nvPr>
        </p:nvGraphicFramePr>
        <p:xfrm>
          <a:off x="432000" y="2342855"/>
          <a:ext cx="8280000" cy="46164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62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RNF1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El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sistema debe responder en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37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Características: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 responder en menos de tres segundos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67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Descripción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Toda funcionalidad del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y transacción de negocio debe responder al usuario en menos de 3 segundos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513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6752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827213" y="30876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6996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837259"/>
              </p:ext>
            </p:extLst>
          </p:nvPr>
        </p:nvGraphicFramePr>
        <p:xfrm>
          <a:off x="432000" y="2324505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Nombre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Modulo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 ayuda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Modulo de ayuda para el usuario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sistema debe contar con un modulo de ayuda dentro del sistema de información para guiar al usuario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RF005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851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2769"/>
              </p:ext>
            </p:extLst>
          </p:nvPr>
        </p:nvGraphicFramePr>
        <p:xfrm>
          <a:off x="432000" y="2320231"/>
          <a:ext cx="8280000" cy="46849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RNF3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Disponibilidad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deberá funcionar 24/7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 tener disponibilidad para trabajar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24/7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9392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009946"/>
              </p:ext>
            </p:extLst>
          </p:nvPr>
        </p:nvGraphicFramePr>
        <p:xfrm>
          <a:off x="432000" y="2342246"/>
          <a:ext cx="8280000" cy="47819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3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RNF4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12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Protección de datos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Protegerá los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datos del usuario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815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tendrá una protección de datos de los usuarios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66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RF001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RF002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RF003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1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3971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029358"/>
              </p:ext>
            </p:extLst>
          </p:nvPr>
        </p:nvGraphicFramePr>
        <p:xfrm>
          <a:off x="432000" y="2293512"/>
          <a:ext cx="8280000" cy="4319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1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1441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Identificación del requerimiento: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RNF5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Nombre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  <a:latin typeface="+mn-lt"/>
                          <a:ea typeface="+mn-ea"/>
                          <a:cs typeface="+mn-cs"/>
                        </a:rPr>
                        <a:t>Funcionamiento</a:t>
                      </a:r>
                      <a:r>
                        <a:rPr lang="es-ES_tradnl" sz="180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 en otros navegadores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8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Características: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16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</a:t>
                      </a:r>
                      <a:r>
                        <a:rPr lang="es-CO" sz="1600" baseline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sistema deberá funcionar en otros navegadores sin ningún problema</a:t>
                      </a:r>
                      <a:endParaRPr lang="es-CO" sz="1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63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>
                          <a:effectLst/>
                        </a:rPr>
                        <a:t>Descripción del requerimiento: </a:t>
                      </a:r>
                      <a:endParaRPr lang="es-CO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</a:t>
                      </a:r>
                      <a:r>
                        <a:rPr lang="es-CO" sz="18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permitir visualizarse y funcionar correctamente en todos los navegadores.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4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kern="1200" dirty="0">
                          <a:effectLst/>
                        </a:rPr>
                        <a:t>Requerimiento funcional: 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s-ES_tradnl" sz="1800" dirty="0">
                          <a:effectLst/>
                        </a:rPr>
                        <a:t>RF</a:t>
                      </a:r>
                      <a:endParaRPr lang="es-C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6378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Prioridad del requerimiento:     </a:t>
                      </a:r>
                      <a:endParaRPr lang="es-CO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s-ES_tradnl" sz="1800" dirty="0">
                          <a:effectLst/>
                        </a:rPr>
                        <a:t>Alta</a:t>
                      </a:r>
                      <a:endParaRPr lang="es-CO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210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59D28F-E034-4AB6-8C51-D690CBE274E0}"/>
              </a:ext>
            </a:extLst>
          </p:cNvPr>
          <p:cNvSpPr txBox="1"/>
          <p:nvPr/>
        </p:nvSpPr>
        <p:spPr>
          <a:xfrm>
            <a:off x="393895" y="447092"/>
            <a:ext cx="8356210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Casos de uso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8EF88DF-FAB8-4E65-A8F1-A62683CA71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983617"/>
              </p:ext>
            </p:extLst>
          </p:nvPr>
        </p:nvGraphicFramePr>
        <p:xfrm>
          <a:off x="126609" y="2789668"/>
          <a:ext cx="9017391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797651">
                  <a:extLst>
                    <a:ext uri="{9D8B030D-6E8A-4147-A177-3AD203B41FA5}">
                      <a16:colId xmlns:a16="http://schemas.microsoft.com/office/drawing/2014/main" val="1678968558"/>
                    </a:ext>
                  </a:extLst>
                </a:gridCol>
                <a:gridCol w="5219740">
                  <a:extLst>
                    <a:ext uri="{9D8B030D-6E8A-4147-A177-3AD203B41FA5}">
                      <a16:colId xmlns:a16="http://schemas.microsoft.com/office/drawing/2014/main" val="1046112077"/>
                    </a:ext>
                  </a:extLst>
                </a:gridCol>
              </a:tblGrid>
              <a:tr h="421270">
                <a:tc>
                  <a:txBody>
                    <a:bodyPr/>
                    <a:lstStyle/>
                    <a:p>
                      <a:r>
                        <a:rPr lang="es-ES" sz="2400" dirty="0"/>
                        <a:t>RF001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 al usuario registrarse e ingresar 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71122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0FC4BEB4-C27B-47F0-8364-EA57C22F1B5D}"/>
              </a:ext>
            </a:extLst>
          </p:cNvPr>
          <p:cNvSpPr/>
          <p:nvPr/>
        </p:nvSpPr>
        <p:spPr>
          <a:xfrm>
            <a:off x="949569" y="3864783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Iniciar sesión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usuario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Cerrar sesión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Recuperar contraseña </a:t>
            </a:r>
          </a:p>
          <a:p>
            <a:pPr>
              <a:buClr>
                <a:srgbClr val="009999"/>
              </a:buClr>
            </a:pPr>
            <a:r>
              <a:rPr lang="es-ES" sz="2000" dirty="0">
                <a:solidFill>
                  <a:srgbClr val="009999"/>
                </a:solidFill>
              </a:rPr>
              <a:t>CU005: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Cambiar contraseña </a:t>
            </a:r>
          </a:p>
          <a:p>
            <a:pPr>
              <a:buClr>
                <a:srgbClr val="009999"/>
              </a:buClr>
            </a:pP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9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A781687-2C49-4799-9C96-96400BC69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070463"/>
              </p:ext>
            </p:extLst>
          </p:nvPr>
        </p:nvGraphicFramePr>
        <p:xfrm>
          <a:off x="379485" y="2768160"/>
          <a:ext cx="8385029" cy="4572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3608943121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855390651"/>
                    </a:ext>
                  </a:extLst>
                </a:gridCol>
              </a:tblGrid>
              <a:tr h="435350">
                <a:tc>
                  <a:txBody>
                    <a:bodyPr/>
                    <a:lstStyle/>
                    <a:p>
                      <a:r>
                        <a:rPr lang="es-ES" sz="2400" dirty="0"/>
                        <a:t>RF002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b="1" dirty="0"/>
                        <a:t>El sistema permitirá registrar pedidos</a:t>
                      </a:r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8883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3E0795A-5822-46BA-9D1E-EF98295B4471}"/>
              </a:ext>
            </a:extLst>
          </p:cNvPr>
          <p:cNvSpPr/>
          <p:nvPr/>
        </p:nvSpPr>
        <p:spPr>
          <a:xfrm>
            <a:off x="972200" y="3845875"/>
            <a:ext cx="678032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CU006: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 del pedido existente</a:t>
            </a:r>
            <a:endParaRPr lang="es-ES" sz="2000" dirty="0">
              <a:solidFill>
                <a:srgbClr val="FFFF00"/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CU007: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pedido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s-ES" sz="20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clientes 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CU009: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Asignar día de entrega del producto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6662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90122996-349B-4302-B097-4D081852C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663714"/>
              </p:ext>
            </p:extLst>
          </p:nvPr>
        </p:nvGraphicFramePr>
        <p:xfrm>
          <a:off x="628650" y="2735525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2614875182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16225439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sz="1800" dirty="0"/>
                        <a:t>RF003</a:t>
                      </a:r>
                      <a:endParaRPr lang="es-C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1" dirty="0"/>
                        <a:t>El sistema realizara las solicitudes de reclamos y devoluciones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132955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830E36C0-A3B1-480D-A3F3-317FD319DB23}"/>
              </a:ext>
            </a:extLst>
          </p:cNvPr>
          <p:cNvSpPr txBox="1"/>
          <p:nvPr/>
        </p:nvSpPr>
        <p:spPr>
          <a:xfrm>
            <a:off x="1152939" y="3776870"/>
            <a:ext cx="6864626" cy="11794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2000" dirty="0">
                <a:solidFill>
                  <a:srgbClr val="0099A5"/>
                </a:solidFill>
              </a:rPr>
              <a:t>CU010: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Solicitar de reclamo</a:t>
            </a:r>
          </a:p>
          <a:p>
            <a:pPr algn="l"/>
            <a:r>
              <a:rPr lang="es-ES" sz="2000" dirty="0">
                <a:solidFill>
                  <a:srgbClr val="0099A5"/>
                </a:solidFill>
              </a:rPr>
              <a:t>CU011: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Solicitar de devolución</a:t>
            </a:r>
          </a:p>
        </p:txBody>
      </p:sp>
    </p:spTree>
    <p:extLst>
      <p:ext uri="{BB962C8B-B14F-4D97-AF65-F5344CB8AC3E}">
        <p14:creationId xmlns:p14="http://schemas.microsoft.com/office/powerpoint/2010/main" val="196090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9AEA59-C638-4107-9655-8484C0F334DF}"/>
              </a:ext>
            </a:extLst>
          </p:cNvPr>
          <p:cNvSpPr txBox="1"/>
          <p:nvPr/>
        </p:nvSpPr>
        <p:spPr>
          <a:xfrm>
            <a:off x="478301" y="432581"/>
            <a:ext cx="5444197" cy="8616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Justificación</a:t>
            </a:r>
            <a:endParaRPr lang="es-CO" sz="60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894701-4470-4EC6-8CB3-887CBDFDC900}"/>
              </a:ext>
            </a:extLst>
          </p:cNvPr>
          <p:cNvSpPr txBox="1"/>
          <p:nvPr/>
        </p:nvSpPr>
        <p:spPr>
          <a:xfrm>
            <a:off x="1674055" y="2644726"/>
            <a:ext cx="5866228" cy="341844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endParaRPr lang="es-CO" sz="1200" b="1" dirty="0">
              <a:solidFill>
                <a:srgbClr val="92D05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99C8D4-D702-446A-8E1D-CD3238587890}"/>
              </a:ext>
            </a:extLst>
          </p:cNvPr>
          <p:cNvSpPr txBox="1"/>
          <p:nvPr/>
        </p:nvSpPr>
        <p:spPr>
          <a:xfrm>
            <a:off x="1828801" y="3390311"/>
            <a:ext cx="6865034" cy="237744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Este  proyecto se realizara para dar una solución al problema que presenta la empresa en manejo de un beneficio que mejorara la trazabilidad y el manejo de la información la cual le ayudara a la empresa  mantener  un control  más preciso de los materiales e inventario y también teniendo una interacción  con el cliente. </a:t>
            </a: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endParaRPr lang="es-US" sz="2000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</a:rPr>
              <a:t>Se ofrece un catalogo de productos a través de la web</a:t>
            </a: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, también mejorando los tiempos de entrega de los productos. </a:t>
            </a:r>
          </a:p>
          <a:p>
            <a:pPr>
              <a:buClr>
                <a:srgbClr val="009999"/>
              </a:buClr>
            </a:pPr>
            <a:endParaRPr lang="es-US" sz="20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285750" indent="-28575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0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A través de la satisfacción de los clientes mejorar la percepción que se tiene en el mercado de la empresa y se evitara perdida económicas y clientes.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2050" name="Picture 2" descr="Resultado de imagen para bombillo">
            <a:extLst>
              <a:ext uri="{FF2B5EF4-FFF2-40B4-BE49-F238E27FC236}">
                <a16:creationId xmlns:a16="http://schemas.microsoft.com/office/drawing/2014/main" id="{5504F936-57C5-40BB-B198-C31781347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2" r="33707" b="1598"/>
          <a:stretch/>
        </p:blipFill>
        <p:spPr bwMode="auto">
          <a:xfrm rot="20763565">
            <a:off x="238611" y="3555621"/>
            <a:ext cx="1563682" cy="156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162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25074B84-666F-4848-8739-04388996D55F}"/>
              </a:ext>
            </a:extLst>
          </p:cNvPr>
          <p:cNvSpPr/>
          <p:nvPr/>
        </p:nvSpPr>
        <p:spPr>
          <a:xfrm>
            <a:off x="1005839" y="3907243"/>
            <a:ext cx="625308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9999"/>
                </a:solidFill>
              </a:rPr>
              <a:t>CU012: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Generar informes de  materiales comprados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s-ES" sz="2000" dirty="0">
                <a:solidFill>
                  <a:srgbClr val="009999"/>
                </a:solidFill>
              </a:rPr>
              <a:t>CU013: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artículos vendidos</a:t>
            </a:r>
            <a:br>
              <a:rPr lang="es-ES" sz="20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s-ES" sz="2000" dirty="0">
                <a:solidFill>
                  <a:srgbClr val="009999"/>
                </a:solidFill>
              </a:rPr>
              <a:t>CU014: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Consultar artículos vendidos</a:t>
            </a:r>
          </a:p>
          <a:p>
            <a:r>
              <a:rPr lang="es-ES" sz="2000" dirty="0">
                <a:solidFill>
                  <a:srgbClr val="009999"/>
                </a:solidFill>
              </a:rPr>
              <a:t>CU015: </a:t>
            </a:r>
            <a:r>
              <a:rPr lang="es-ES" sz="2000" dirty="0">
                <a:solidFill>
                  <a:schemeClr val="accent6">
                    <a:lumMod val="75000"/>
                  </a:schemeClr>
                </a:solidFill>
              </a:rPr>
              <a:t>Registrar el valor pagado</a:t>
            </a:r>
            <a:endParaRPr lang="es-ES" sz="2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s-E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6254B5F-F7CA-4EE4-AEC6-44369D51B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655363"/>
              </p:ext>
            </p:extLst>
          </p:nvPr>
        </p:nvGraphicFramePr>
        <p:xfrm>
          <a:off x="379485" y="2843123"/>
          <a:ext cx="8385029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843659033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016376161"/>
                    </a:ext>
                  </a:extLst>
                </a:gridCol>
              </a:tblGrid>
              <a:tr h="364101">
                <a:tc>
                  <a:txBody>
                    <a:bodyPr/>
                    <a:lstStyle/>
                    <a:p>
                      <a:r>
                        <a:rPr lang="es-ES" sz="2400" dirty="0"/>
                        <a:t>RF004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permitirá registrar los gastos e ingresos de la empresa</a:t>
                      </a:r>
                      <a:endParaRPr lang="es-CO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42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6136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B94BEC8-800D-43D3-910C-CBB160FA9E79}"/>
              </a:ext>
            </a:extLst>
          </p:cNvPr>
          <p:cNvSpPr/>
          <p:nvPr/>
        </p:nvSpPr>
        <p:spPr>
          <a:xfrm>
            <a:off x="1104314" y="3734522"/>
            <a:ext cx="53949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CU016: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Generar informes de inventario</a:t>
            </a:r>
          </a:p>
          <a:p>
            <a:r>
              <a:rPr lang="es-ES" dirty="0">
                <a:solidFill>
                  <a:srgbClr val="009999"/>
                </a:solidFill>
              </a:rPr>
              <a:t>CU017: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el inventario de los materiales</a:t>
            </a:r>
          </a:p>
          <a:p>
            <a:r>
              <a:rPr lang="es-ES" dirty="0">
                <a:solidFill>
                  <a:srgbClr val="009999"/>
                </a:solidFill>
              </a:rPr>
              <a:t>CU018: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CU019: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Consultar lista de proveedores</a:t>
            </a:r>
          </a:p>
          <a:p>
            <a:r>
              <a:rPr lang="es-ES" dirty="0">
                <a:solidFill>
                  <a:srgbClr val="009999"/>
                </a:solidFill>
              </a:rPr>
              <a:t>CU020: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datos de los proveedores</a:t>
            </a:r>
            <a:br>
              <a:rPr lang="es-ES" dirty="0">
                <a:solidFill>
                  <a:schemeClr val="accent6">
                    <a:lumMod val="50000"/>
                  </a:schemeClr>
                </a:solidFill>
              </a:rPr>
            </a:b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E79896-7BB2-4148-9CC3-50269F2BB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088984"/>
              </p:ext>
            </p:extLst>
          </p:nvPr>
        </p:nvGraphicFramePr>
        <p:xfrm>
          <a:off x="379485" y="2605319"/>
          <a:ext cx="8567567" cy="701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08208">
                  <a:extLst>
                    <a:ext uri="{9D8B030D-6E8A-4147-A177-3AD203B41FA5}">
                      <a16:colId xmlns:a16="http://schemas.microsoft.com/office/drawing/2014/main" val="2948787055"/>
                    </a:ext>
                  </a:extLst>
                </a:gridCol>
                <a:gridCol w="4959359">
                  <a:extLst>
                    <a:ext uri="{9D8B030D-6E8A-4147-A177-3AD203B41FA5}">
                      <a16:colId xmlns:a16="http://schemas.microsoft.com/office/drawing/2014/main" val="3208508291"/>
                    </a:ext>
                  </a:extLst>
                </a:gridCol>
              </a:tblGrid>
              <a:tr h="481383">
                <a:tc>
                  <a:txBody>
                    <a:bodyPr/>
                    <a:lstStyle/>
                    <a:p>
                      <a:r>
                        <a:rPr lang="es-ES" sz="2400" dirty="0"/>
                        <a:t>RF005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2000" dirty="0"/>
                        <a:t>El sistema  generara informes  del  inventario de los  materiales  y sus  proveedores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008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15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53ABE88-F9D5-4E05-A619-056A8606C89D}"/>
              </a:ext>
            </a:extLst>
          </p:cNvPr>
          <p:cNvSpPr/>
          <p:nvPr/>
        </p:nvSpPr>
        <p:spPr>
          <a:xfrm>
            <a:off x="949569" y="37063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9999"/>
                </a:solidFill>
              </a:rPr>
              <a:t>CU023: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Registrar producto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  <a:p>
            <a:r>
              <a:rPr lang="es-ES" dirty="0">
                <a:solidFill>
                  <a:srgbClr val="009999"/>
                </a:solidFill>
              </a:rPr>
              <a:t>CU024: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 Consultar  el catalogo del producto</a:t>
            </a:r>
          </a:p>
          <a:p>
            <a:r>
              <a:rPr lang="es-ES" dirty="0">
                <a:solidFill>
                  <a:srgbClr val="0099A5"/>
                </a:solidFill>
              </a:rPr>
              <a:t>CU025: 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Actualizar  el catalogo del producto.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7C4B848-024C-42C1-AF39-8D40BA69A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802982"/>
              </p:ext>
            </p:extLst>
          </p:nvPr>
        </p:nvGraphicFramePr>
        <p:xfrm>
          <a:off x="379485" y="2630840"/>
          <a:ext cx="8385029" cy="640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31333">
                  <a:extLst>
                    <a:ext uri="{9D8B030D-6E8A-4147-A177-3AD203B41FA5}">
                      <a16:colId xmlns:a16="http://schemas.microsoft.com/office/drawing/2014/main" val="195913549"/>
                    </a:ext>
                  </a:extLst>
                </a:gridCol>
                <a:gridCol w="4853696">
                  <a:extLst>
                    <a:ext uri="{9D8B030D-6E8A-4147-A177-3AD203B41FA5}">
                      <a16:colId xmlns:a16="http://schemas.microsoft.com/office/drawing/2014/main" val="3744101132"/>
                    </a:ext>
                  </a:extLst>
                </a:gridCol>
              </a:tblGrid>
              <a:tr h="350809">
                <a:tc>
                  <a:txBody>
                    <a:bodyPr/>
                    <a:lstStyle/>
                    <a:p>
                      <a:r>
                        <a:rPr lang="es-ES" sz="1800" b="1" dirty="0"/>
                        <a:t>RF006</a:t>
                      </a:r>
                      <a:endParaRPr lang="es-CO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El sistema mostrara el catalogo de los productos de la empresa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448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653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9283705-2F92-48E9-8F1D-083C076F3BE4}"/>
              </a:ext>
            </a:extLst>
          </p:cNvPr>
          <p:cNvSpPr txBox="1"/>
          <p:nvPr/>
        </p:nvSpPr>
        <p:spPr>
          <a:xfrm>
            <a:off x="626011" y="154745"/>
            <a:ext cx="7188591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4410C7-F488-41B3-8E54-2A0BC04D8075}"/>
              </a:ext>
            </a:extLst>
          </p:cNvPr>
          <p:cNvSpPr txBox="1"/>
          <p:nvPr/>
        </p:nvSpPr>
        <p:spPr>
          <a:xfrm>
            <a:off x="886265" y="3010486"/>
            <a:ext cx="5908430" cy="26447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</a:rPr>
              <a:t>Desarrollar  un sistema de información que le permita a la empresa  Danas’s realizar la gestión de sus inventarios.</a:t>
            </a:r>
          </a:p>
          <a:p>
            <a:pPr algn="l"/>
            <a:endParaRPr lang="es-CO" sz="2000" b="1" dirty="0">
              <a:solidFill>
                <a:srgbClr val="92D050"/>
              </a:solidFill>
            </a:endParaRPr>
          </a:p>
        </p:txBody>
      </p:sp>
      <p:pic>
        <p:nvPicPr>
          <p:cNvPr id="3074" name="Picture 2" descr="Resultado de imagen para Objetivo">
            <a:extLst>
              <a:ext uri="{FF2B5EF4-FFF2-40B4-BE49-F238E27FC236}">
                <a16:creationId xmlns:a16="http://schemas.microsoft.com/office/drawing/2014/main" id="{DBFEC5C0-E058-44F5-BE62-DC54B7448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6" t="9770" r="7634" b="8669"/>
          <a:stretch/>
        </p:blipFill>
        <p:spPr bwMode="auto">
          <a:xfrm rot="20644524">
            <a:off x="6682154" y="3938954"/>
            <a:ext cx="2039815" cy="156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566D43-26FC-4ACC-9207-E1031CE588B7}"/>
              </a:ext>
            </a:extLst>
          </p:cNvPr>
          <p:cNvSpPr txBox="1"/>
          <p:nvPr/>
        </p:nvSpPr>
        <p:spPr>
          <a:xfrm>
            <a:off x="626011" y="780757"/>
            <a:ext cx="4262512" cy="84406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general</a:t>
            </a:r>
            <a:endParaRPr lang="es-CO" sz="4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DB13D5E-8D64-45ED-AC69-74085C114FE3}"/>
              </a:ext>
            </a:extLst>
          </p:cNvPr>
          <p:cNvSpPr txBox="1"/>
          <p:nvPr/>
        </p:nvSpPr>
        <p:spPr>
          <a:xfrm>
            <a:off x="1997610" y="2940147"/>
            <a:ext cx="7301132" cy="291201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Mantener organizado el inventario de los materiales.</a:t>
            </a:r>
          </a:p>
          <a:p>
            <a:pPr>
              <a:buSzPct val="114999"/>
            </a:pPr>
            <a:r>
              <a:rPr lang="es-US" sz="2400" dirty="0">
                <a:solidFill>
                  <a:schemeClr val="accent6">
                    <a:lumMod val="50000"/>
                  </a:schemeClr>
                </a:solidFill>
              </a:rPr>
              <a:t>   </a:t>
            </a: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Registrar la compra a proveedores.</a:t>
            </a:r>
          </a:p>
          <a:p>
            <a:pPr marL="342900" indent="-342900"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Mantener en la aplicación el catalogo de productos actualizado.</a:t>
            </a: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endParaRPr lang="es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Clr>
                <a:srgbClr val="009999"/>
              </a:buClr>
              <a:buSzPct val="114999"/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accent6">
                    <a:lumMod val="75000"/>
                  </a:schemeClr>
                </a:solidFill>
              </a:rPr>
              <a:t>Generar informes de los materiales que necesita la empresa para tener un control más preciso. </a:t>
            </a:r>
          </a:p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417AC-5E15-4446-9551-4B26EB19121E}"/>
              </a:ext>
            </a:extLst>
          </p:cNvPr>
          <p:cNvSpPr txBox="1"/>
          <p:nvPr/>
        </p:nvSpPr>
        <p:spPr>
          <a:xfrm>
            <a:off x="590847" y="154747"/>
            <a:ext cx="9917723" cy="9706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Objetivos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79EDC8B-EBFE-4CB9-B6E9-1878EFE4F173}"/>
              </a:ext>
            </a:extLst>
          </p:cNvPr>
          <p:cNvSpPr txBox="1"/>
          <p:nvPr/>
        </p:nvSpPr>
        <p:spPr>
          <a:xfrm>
            <a:off x="590847" y="1079697"/>
            <a:ext cx="3193367" cy="3411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rgbClr val="FFFFFF"/>
                </a:solidFill>
              </a:rPr>
              <a:t>específicos</a:t>
            </a:r>
            <a:endParaRPr lang="es-CO" sz="4400" b="1" dirty="0">
              <a:solidFill>
                <a:srgbClr val="FFFFFF"/>
              </a:solidFill>
            </a:endParaRPr>
          </a:p>
        </p:txBody>
      </p:sp>
      <p:sp>
        <p:nvSpPr>
          <p:cNvPr id="5" name="AutoShape 2" descr="Imagen relacionada">
            <a:extLst>
              <a:ext uri="{FF2B5EF4-FFF2-40B4-BE49-F238E27FC236}">
                <a16:creationId xmlns:a16="http://schemas.microsoft.com/office/drawing/2014/main" id="{CA2C09EC-E2BD-4398-A4EC-582B684B7C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100" name="Picture 4" descr="Imagen relacionada">
            <a:extLst>
              <a:ext uri="{FF2B5EF4-FFF2-40B4-BE49-F238E27FC236}">
                <a16:creationId xmlns:a16="http://schemas.microsoft.com/office/drawing/2014/main" id="{F4845932-3A29-4EDD-9796-8029EACCD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6383">
            <a:off x="330783" y="5166009"/>
            <a:ext cx="2170467" cy="1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1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4168-6885-472B-B237-876F377BBF03}"/>
              </a:ext>
            </a:extLst>
          </p:cNvPr>
          <p:cNvSpPr txBox="1"/>
          <p:nvPr/>
        </p:nvSpPr>
        <p:spPr>
          <a:xfrm>
            <a:off x="590844" y="604911"/>
            <a:ext cx="3615396" cy="6189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Alcance</a:t>
            </a:r>
            <a:endParaRPr lang="es-CO" sz="5400" b="1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2DF2CDB-B2F1-4535-B4E3-090DE9E74FEF}"/>
              </a:ext>
            </a:extLst>
          </p:cNvPr>
          <p:cNvSpPr txBox="1"/>
          <p:nvPr/>
        </p:nvSpPr>
        <p:spPr>
          <a:xfrm>
            <a:off x="3305907" y="2859617"/>
            <a:ext cx="4783017" cy="286980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457200" indent="-457200">
              <a:buClr>
                <a:srgbClr val="009999"/>
              </a:buClr>
              <a:buFont typeface="Arial" panose="020B0604020202020204" pitchFamily="34" charset="0"/>
              <a:buChar char="•"/>
            </a:pPr>
            <a:r>
              <a:rPr lang="es-US" sz="2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El sistema es realizado para la empresa Danas’s, deberá contar con un catalogo de sus productos y también una organización de sus materiales e inventario.</a:t>
            </a:r>
            <a:endParaRPr lang="es-ES" sz="28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s-CO" sz="2800" b="1" dirty="0">
              <a:solidFill>
                <a:srgbClr val="92D050"/>
              </a:solidFill>
            </a:endParaRPr>
          </a:p>
        </p:txBody>
      </p:sp>
      <p:pic>
        <p:nvPicPr>
          <p:cNvPr id="5122" name="Picture 2" descr="Resultado de imagen para alcance">
            <a:extLst>
              <a:ext uri="{FF2B5EF4-FFF2-40B4-BE49-F238E27FC236}">
                <a16:creationId xmlns:a16="http://schemas.microsoft.com/office/drawing/2014/main" id="{F6665DB8-D9B9-4436-AEFD-A180BF91A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6" t="17900" r="35397" b="18386"/>
          <a:stretch/>
        </p:blipFill>
        <p:spPr bwMode="auto">
          <a:xfrm rot="21229387">
            <a:off x="995240" y="3056086"/>
            <a:ext cx="2001218" cy="257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75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045A5E7-E8A2-49E7-999A-BF2A9668041E}"/>
              </a:ext>
            </a:extLst>
          </p:cNvPr>
          <p:cNvSpPr txBox="1"/>
          <p:nvPr/>
        </p:nvSpPr>
        <p:spPr>
          <a:xfrm>
            <a:off x="247180" y="211016"/>
            <a:ext cx="9031459" cy="81592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5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Elementos de recolección</a:t>
            </a:r>
            <a:endParaRPr lang="es-CO" sz="5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20543D4-C278-49EB-9E97-FFCE10AAF945}"/>
              </a:ext>
            </a:extLst>
          </p:cNvPr>
          <p:cNvSpPr txBox="1"/>
          <p:nvPr/>
        </p:nvSpPr>
        <p:spPr>
          <a:xfrm>
            <a:off x="534572" y="942536"/>
            <a:ext cx="3573194" cy="5064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l"/>
            <a:r>
              <a:rPr lang="es-ES" sz="4400" b="1" dirty="0">
                <a:solidFill>
                  <a:schemeClr val="bg2"/>
                </a:solidFill>
                <a:latin typeface="Arial Rounded MT Bold" panose="020F0704030504030204" pitchFamily="34" charset="0"/>
              </a:rPr>
              <a:t>Entrevista</a:t>
            </a:r>
            <a:endParaRPr lang="es-CO" sz="4400" b="1" dirty="0">
              <a:solidFill>
                <a:schemeClr val="bg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Resultado de imagen para entrevista">
            <a:extLst>
              <a:ext uri="{FF2B5EF4-FFF2-40B4-BE49-F238E27FC236}">
                <a16:creationId xmlns:a16="http://schemas.microsoft.com/office/drawing/2014/main" id="{030EB75D-D95F-4236-A12D-6F29FCB35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1825667"/>
            <a:ext cx="2194560" cy="179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2A6F9A-AA05-43C6-9A26-BF911D2A7C6B}"/>
              </a:ext>
            </a:extLst>
          </p:cNvPr>
          <p:cNvSpPr/>
          <p:nvPr/>
        </p:nvSpPr>
        <p:spPr>
          <a:xfrm>
            <a:off x="705379" y="2574520"/>
            <a:ext cx="5281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Cuéntenos de que trata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  <a:r>
              <a:rPr lang="es-E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3F1C150-7DB2-4374-91AA-30B3D27183E4}"/>
              </a:ext>
            </a:extLst>
          </p:cNvPr>
          <p:cNvSpPr/>
          <p:nvPr/>
        </p:nvSpPr>
        <p:spPr>
          <a:xfrm>
            <a:off x="705379" y="3105835"/>
            <a:ext cx="5723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A5"/>
                </a:solidFill>
              </a:rPr>
              <a:t>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actividades que desarrolla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534D68-4190-4CFE-9C1E-F9FB1066ECF4}"/>
              </a:ext>
            </a:extLst>
          </p:cNvPr>
          <p:cNvSpPr/>
          <p:nvPr/>
        </p:nvSpPr>
        <p:spPr>
          <a:xfrm>
            <a:off x="705379" y="4006482"/>
            <a:ext cx="8115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s-ES" sz="2400" b="1" dirty="0">
                <a:solidFill>
                  <a:srgbClr val="009999"/>
                </a:solidFill>
              </a:rPr>
              <a:t>3.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el proceso que se hace al momento que el cliente les manifiesta una inconformidad del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0AC57AF-F00E-481F-8E35-3C2F90E314AD}"/>
              </a:ext>
            </a:extLst>
          </p:cNvPr>
          <p:cNvSpPr/>
          <p:nvPr/>
        </p:nvSpPr>
        <p:spPr>
          <a:xfrm>
            <a:off x="705380" y="4925542"/>
            <a:ext cx="8255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  <a:buSzPct val="115000"/>
            </a:pPr>
            <a:r>
              <a:rPr lang="es-ES" sz="2400" b="1" dirty="0">
                <a:solidFill>
                  <a:srgbClr val="009999"/>
                </a:solidFill>
              </a:rPr>
              <a:t>4.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proceso se lleva acabo cuando el cliente efectúa la compra de un producto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09D17A-CB4A-4D52-A045-F29396F02DCB}"/>
              </a:ext>
            </a:extLst>
          </p:cNvPr>
          <p:cNvSpPr/>
          <p:nvPr/>
        </p:nvSpPr>
        <p:spPr>
          <a:xfrm>
            <a:off x="705380" y="5807776"/>
            <a:ext cx="84386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99"/>
                </a:solidFill>
              </a:rPr>
              <a:t>5. </a:t>
            </a:r>
            <a:r>
              <a:rPr lang="es-ES" sz="2400" dirty="0">
                <a:solidFill>
                  <a:srgbClr val="009999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las dificultades mas frecuentes que se manifiestan en la empresa</a:t>
            </a:r>
            <a:r>
              <a:rPr lang="es-ES" sz="2400" dirty="0">
                <a:solidFill>
                  <a:srgbClr val="0099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2186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740E015-B550-4E37-8787-758FAEA1FC75}"/>
              </a:ext>
            </a:extLst>
          </p:cNvPr>
          <p:cNvSpPr/>
          <p:nvPr/>
        </p:nvSpPr>
        <p:spPr>
          <a:xfrm>
            <a:off x="682284" y="2598003"/>
            <a:ext cx="5915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los pasos a seguir para solucionar dicha dificultad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2050" name="Picture 2" descr="Resultado de imagen para pregunta">
            <a:extLst>
              <a:ext uri="{FF2B5EF4-FFF2-40B4-BE49-F238E27FC236}">
                <a16:creationId xmlns:a16="http://schemas.microsoft.com/office/drawing/2014/main" id="{3CE769E3-A212-47FA-B906-81166B5AE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00808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11898" r="18410" b="12000"/>
          <a:stretch/>
        </p:blipFill>
        <p:spPr bwMode="auto">
          <a:xfrm>
            <a:off x="6858000" y="1743391"/>
            <a:ext cx="2062149" cy="20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CDD7F2F-A7F2-422F-9B68-5701ABC4FAD2}"/>
              </a:ext>
            </a:extLst>
          </p:cNvPr>
          <p:cNvSpPr/>
          <p:nvPr/>
        </p:nvSpPr>
        <p:spPr>
          <a:xfrm>
            <a:off x="682283" y="3429000"/>
            <a:ext cx="6056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7.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de que manera gestiona la compra de sus materiales para elaborar los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67951DA-FACD-4957-9970-0941616C0C6D}"/>
              </a:ext>
            </a:extLst>
          </p:cNvPr>
          <p:cNvSpPr/>
          <p:nvPr/>
        </p:nvSpPr>
        <p:spPr>
          <a:xfrm>
            <a:off x="682282" y="4259997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8.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Con cuantas áreas de trabajo cuenta para realizar el producto y personal de apoyo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688F8C0-BA65-44F0-AF21-E67E3B0ED952}"/>
              </a:ext>
            </a:extLst>
          </p:cNvPr>
          <p:cNvSpPr/>
          <p:nvPr/>
        </p:nvSpPr>
        <p:spPr>
          <a:xfrm>
            <a:off x="682280" y="5090994"/>
            <a:ext cx="823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9.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 es la dificultad mas frecuente en las áreas de producción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5057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7247050-CDAD-4D14-B378-59C0961F4517}"/>
              </a:ext>
            </a:extLst>
          </p:cNvPr>
          <p:cNvSpPr/>
          <p:nvPr/>
        </p:nvSpPr>
        <p:spPr>
          <a:xfrm>
            <a:off x="710418" y="4014989"/>
            <a:ext cx="58310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12.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le gustaría mejorar en su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13.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Cuántos clientes recibe al dia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14.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sus productos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15.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Cómo maneja el inventario de los materiales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  <a:p>
            <a:r>
              <a:rPr lang="es-ES" sz="2400" b="1" dirty="0">
                <a:solidFill>
                  <a:srgbClr val="0099A5"/>
                </a:solidFill>
              </a:rPr>
              <a:t>16.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tipos de productos tiene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DD0D802-3F29-49D0-B1F9-50338ED41616}"/>
              </a:ext>
            </a:extLst>
          </p:cNvPr>
          <p:cNvSpPr/>
          <p:nvPr/>
        </p:nvSpPr>
        <p:spPr>
          <a:xfrm>
            <a:off x="710418" y="3549471"/>
            <a:ext cx="4372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11.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Cuáles son sus proveedores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752B83B-9614-4407-B4CB-2A41C9235D10}"/>
              </a:ext>
            </a:extLst>
          </p:cNvPr>
          <p:cNvSpPr/>
          <p:nvPr/>
        </p:nvSpPr>
        <p:spPr>
          <a:xfrm>
            <a:off x="710417" y="2718474"/>
            <a:ext cx="7927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99A5"/>
                </a:solidFill>
              </a:rPr>
              <a:t>10. </a:t>
            </a:r>
            <a:r>
              <a:rPr lang="es-ES" sz="2400" dirty="0">
                <a:solidFill>
                  <a:srgbClr val="0099A5"/>
                </a:solidFill>
              </a:rPr>
              <a:t>¿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Qué sistema utiliza para registrar los gastos e ingresos que produce la empresa</a:t>
            </a:r>
            <a:r>
              <a:rPr lang="es-ES" sz="2400" dirty="0">
                <a:solidFill>
                  <a:srgbClr val="0099A5"/>
                </a:solidFill>
              </a:rPr>
              <a:t>?</a:t>
            </a:r>
          </a:p>
        </p:txBody>
      </p:sp>
      <p:pic>
        <p:nvPicPr>
          <p:cNvPr id="3076" name="Picture 4" descr="Imagen relacionada">
            <a:extLst>
              <a:ext uri="{FF2B5EF4-FFF2-40B4-BE49-F238E27FC236}">
                <a16:creationId xmlns:a16="http://schemas.microsoft.com/office/drawing/2014/main" id="{D4B28EC0-CCB7-4C48-84BB-B66C9504F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59" y="4014989"/>
            <a:ext cx="21907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47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4789</TotalTime>
  <Words>1279</Words>
  <Application>Microsoft Office PowerPoint</Application>
  <PresentationFormat>Presentación en pantalla (4:3)</PresentationFormat>
  <Paragraphs>290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Arial</vt:lpstr>
      <vt:lpstr>Arial Rounded MT Bold</vt:lpstr>
      <vt:lpstr>Calibri</vt:lpstr>
      <vt:lpstr>Symbol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APRENDIZ</cp:lastModifiedBy>
  <cp:revision>247</cp:revision>
  <dcterms:created xsi:type="dcterms:W3CDTF">2014-06-25T16:18:26Z</dcterms:created>
  <dcterms:modified xsi:type="dcterms:W3CDTF">2019-09-19T15:56:46Z</dcterms:modified>
</cp:coreProperties>
</file>